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0" r:id="rId5"/>
    <p:sldId id="291" r:id="rId6"/>
    <p:sldId id="29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8288000" cy="10287000"/>
  <p:notesSz cx="6858000" cy="9144000"/>
  <p:embeddedFontLst>
    <p:embeddedFont>
      <p:font typeface="Source Han Sans KR Bold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Telegraf" panose="020B0600000101010101" charset="0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Arimo Bold" panose="020B0600000101010101" charset="-127"/>
      <p:regular r:id="rId46"/>
    </p:embeddedFont>
    <p:embeddedFont>
      <p:font typeface="Source Han Sans KR Light" panose="020B0600000101010101" charset="-127"/>
      <p:regular r:id="rId47"/>
    </p:embeddedFont>
    <p:embeddedFont>
      <p:font typeface="Source Han Sans KR" panose="020B0600000101010101" charset="-127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1067479"/>
            <a:ext cx="9374423" cy="26776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198" y="7844872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198" y="8762215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4435554" y="7844872"/>
            <a:ext cx="0" cy="924037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030487" y="8768909"/>
            <a:ext cx="483838" cy="487382"/>
          </a:xfrm>
          <a:custGeom>
            <a:avLst/>
            <a:gdLst/>
            <a:ahLst/>
            <a:cxnLst/>
            <a:rect l="l" t="t" r="r" b="b"/>
            <a:pathLst>
              <a:path w="483838" h="487382">
                <a:moveTo>
                  <a:pt x="0" y="0"/>
                </a:moveTo>
                <a:lnTo>
                  <a:pt x="483838" y="0"/>
                </a:lnTo>
                <a:lnTo>
                  <a:pt x="483838" y="487383"/>
                </a:lnTo>
                <a:lnTo>
                  <a:pt x="0" y="48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97103" y="787028"/>
            <a:ext cx="3736349" cy="51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DB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586" y="3849212"/>
            <a:ext cx="10846300" cy="244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4"/>
              </a:lnSpc>
            </a:pPr>
            <a:r>
              <a:rPr lang="en-US" sz="9014" b="1" spc="-60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신속한 영화 예매를 위한 DB설계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17500" y="8098096"/>
            <a:ext cx="20977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38"/>
              </a:lnSpc>
            </a:pPr>
            <a:r>
              <a:rPr lang="en-US" sz="2027" b="1" spc="253" dirty="0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2024.09.09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974" y="8107909"/>
            <a:ext cx="3407356" cy="33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1967" b="1" spc="-33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발표자 : 김시온 이 찬 원진호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16877" y="8776205"/>
            <a:ext cx="1242680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2"/>
              </a:lnSpc>
            </a:pPr>
            <a:r>
              <a:rPr lang="en-US" sz="2530" b="1" spc="-4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307875" y="0"/>
            <a:ext cx="3929062" cy="10287000"/>
          </a:xfrm>
          <a:custGeom>
            <a:avLst/>
            <a:gdLst/>
            <a:ahLst/>
            <a:cxnLst/>
            <a:rect l="l" t="t" r="r" b="b"/>
            <a:pathLst>
              <a:path w="3929062" h="10287000">
                <a:moveTo>
                  <a:pt x="0" y="0"/>
                </a:moveTo>
                <a:lnTo>
                  <a:pt x="3929062" y="0"/>
                </a:lnTo>
                <a:lnTo>
                  <a:pt x="39290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7583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830485"/>
            <a:ext cx="16173887" cy="6606980"/>
          </a:xfrm>
          <a:custGeom>
            <a:avLst/>
            <a:gdLst/>
            <a:ahLst/>
            <a:cxnLst/>
            <a:rect l="l" t="t" r="r" b="b"/>
            <a:pathLst>
              <a:path w="16173887" h="6606980">
                <a:moveTo>
                  <a:pt x="0" y="0"/>
                </a:moveTo>
                <a:lnTo>
                  <a:pt x="16173887" y="0"/>
                </a:lnTo>
                <a:lnTo>
                  <a:pt x="16173887" y="6606980"/>
                </a:lnTo>
                <a:lnTo>
                  <a:pt x="0" y="660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테이블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6166" y="2876358"/>
            <a:ext cx="1847552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7635095" y="1074277"/>
            <a:ext cx="0" cy="91895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97103" y="3794453"/>
            <a:ext cx="8072840" cy="383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movie(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m_code int(3) primary key,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 unique,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m_genre varchar(10) not null,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m_time varchar(10) not null,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m_price int(10) not null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67675" y="3376471"/>
            <a:ext cx="10088264" cy="548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ticket(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t_code varchar(6) primary key,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s_time varchar(100),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r_name varchar(6) check(r_name in('일반관','3d관','4d관')),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t_number int(2),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t_date timestamp,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fk_member_ticket foreign key(id) references member(id) 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on delete cascade,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fk_movie__ticket foreign key(m_name) references movie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(m_name)  on delete cascade,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fk_romm_ticket foreign key(r_name) references room(r_name)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7583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3" y="1604622"/>
            <a:ext cx="16267830" cy="66630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8659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 테이블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9692502" y="1097483"/>
            <a:ext cx="0" cy="91895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06205" y="3574767"/>
            <a:ext cx="6802045" cy="5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review(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rv_id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varchar(6) primary key,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 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m_name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varchar(100),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r_title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varchar(100)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r_text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varchar(10000)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r_date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timestamp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r_rate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(2) check (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r_rate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between 0 and 10),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r_secret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varchar(1) check(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r_secret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in('N',</a:t>
            </a: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'Y</a:t>
            </a:r>
            <a:r>
              <a:rPr lang="en-US" sz="2149" b="1" spc="-77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')),</a:t>
            </a:r>
            <a:endParaRPr lang="en-US" sz="2149" b="1" spc="-77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fk_member_review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foreign key(id)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member(id)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on delete </a:t>
            </a:r>
            <a:r>
              <a:rPr lang="en-US" altLang="ko-KR" sz="2149" b="1" spc="-77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lang="en-US" altLang="ko-KR" sz="2149" b="1" spc="-77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et null </a:t>
            </a:r>
            <a:r>
              <a:rPr lang="en-US" sz="2149" b="1" spc="-77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on 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update cascade,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fk_movie__review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foreign key(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m_name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references movie(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m_name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8659" y="3584292"/>
            <a:ext cx="7766149" cy="446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comment(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c_code varchar(6) primary key,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rv_id varchar(6),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c_text varchar(10000) not null,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fk_member_comment foreign key(id) 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member(id),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fk_review_comment foreign key(rv_id) 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review(rv_id)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10"/>
            <a:ext cx="18288000" cy="4351098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15" b="-9001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8406485" y="6714113"/>
            <a:ext cx="1917062" cy="32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 된 기능 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07301" y="6714113"/>
            <a:ext cx="1737985" cy="32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생성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04044" y="6714113"/>
            <a:ext cx="2369187" cy="33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id="6" name="AutoShape 6"/>
          <p:cNvSpPr/>
          <p:nvPr/>
        </p:nvSpPr>
        <p:spPr>
          <a:xfrm>
            <a:off x="8002473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620486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83715" y="5702128"/>
            <a:ext cx="3104336" cy="198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3"/>
              </a:lnSpc>
            </a:pPr>
            <a:r>
              <a:rPr lang="en-US" sz="5014" b="1" spc="-33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물리적 설계 및 결과 확인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068" y="5101802"/>
            <a:ext cx="1267504" cy="51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16010" y="6253335"/>
            <a:ext cx="874928" cy="3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16826" y="6253335"/>
            <a:ext cx="874928" cy="3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13569" y="6253335"/>
            <a:ext cx="873479" cy="3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065278" y="1993896"/>
            <a:ext cx="12057518" cy="6299208"/>
          </a:xfrm>
          <a:custGeom>
            <a:avLst/>
            <a:gdLst/>
            <a:ahLst/>
            <a:cxnLst/>
            <a:rect l="l" t="t" r="r" b="b"/>
            <a:pathLst>
              <a:path w="12057518" h="6299208">
                <a:moveTo>
                  <a:pt x="0" y="0"/>
                </a:moveTo>
                <a:lnTo>
                  <a:pt x="12057517" y="0"/>
                </a:lnTo>
                <a:lnTo>
                  <a:pt x="12057517" y="6299208"/>
                </a:lnTo>
                <a:lnTo>
                  <a:pt x="0" y="6299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Member 테이블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786414" y="2036384"/>
            <a:ext cx="10715172" cy="6950902"/>
          </a:xfrm>
          <a:custGeom>
            <a:avLst/>
            <a:gdLst/>
            <a:ahLst/>
            <a:cxnLst/>
            <a:rect l="l" t="t" r="r" b="b"/>
            <a:pathLst>
              <a:path w="10715172" h="6950902">
                <a:moveTo>
                  <a:pt x="0" y="0"/>
                </a:moveTo>
                <a:lnTo>
                  <a:pt x="10715172" y="0"/>
                </a:lnTo>
                <a:lnTo>
                  <a:pt x="10715172" y="6950903"/>
                </a:lnTo>
                <a:lnTo>
                  <a:pt x="0" y="695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Member 테이블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99594" y="2253213"/>
            <a:ext cx="8215831" cy="5481918"/>
          </a:xfrm>
          <a:custGeom>
            <a:avLst/>
            <a:gdLst/>
            <a:ahLst/>
            <a:cxnLst/>
            <a:rect l="l" t="t" r="r" b="b"/>
            <a:pathLst>
              <a:path w="8215831" h="5481918">
                <a:moveTo>
                  <a:pt x="0" y="0"/>
                </a:moveTo>
                <a:lnTo>
                  <a:pt x="8215831" y="0"/>
                </a:lnTo>
                <a:lnTo>
                  <a:pt x="8215831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44531" y="2253213"/>
            <a:ext cx="8821667" cy="5477189"/>
          </a:xfrm>
          <a:custGeom>
            <a:avLst/>
            <a:gdLst/>
            <a:ahLst/>
            <a:cxnLst/>
            <a:rect l="l" t="t" r="r" b="b"/>
            <a:pathLst>
              <a:path w="8821667" h="5477189">
                <a:moveTo>
                  <a:pt x="0" y="0"/>
                </a:moveTo>
                <a:lnTo>
                  <a:pt x="8821668" y="0"/>
                </a:lnTo>
                <a:lnTo>
                  <a:pt x="8821668" y="5477189"/>
                </a:lnTo>
                <a:lnTo>
                  <a:pt x="0" y="547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267915" y="1676949"/>
            <a:ext cx="11553066" cy="3598067"/>
          </a:xfrm>
          <a:custGeom>
            <a:avLst/>
            <a:gdLst/>
            <a:ahLst/>
            <a:cxnLst/>
            <a:rect l="l" t="t" r="r" b="b"/>
            <a:pathLst>
              <a:path w="11553066" h="3598067">
                <a:moveTo>
                  <a:pt x="0" y="0"/>
                </a:moveTo>
                <a:lnTo>
                  <a:pt x="11553066" y="0"/>
                </a:lnTo>
                <a:lnTo>
                  <a:pt x="11553066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7915" y="5875091"/>
            <a:ext cx="11553066" cy="2888266"/>
          </a:xfrm>
          <a:custGeom>
            <a:avLst/>
            <a:gdLst/>
            <a:ahLst/>
            <a:cxnLst/>
            <a:rect l="l" t="t" r="r" b="b"/>
            <a:pathLst>
              <a:path w="11553066" h="2888266">
                <a:moveTo>
                  <a:pt x="0" y="0"/>
                </a:moveTo>
                <a:lnTo>
                  <a:pt x="11553066" y="0"/>
                </a:lnTo>
                <a:lnTo>
                  <a:pt x="11553066" y="2888266"/>
                </a:lnTo>
                <a:lnTo>
                  <a:pt x="0" y="288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테이블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879073"/>
            <a:ext cx="16173887" cy="6088993"/>
          </a:xfrm>
          <a:custGeom>
            <a:avLst/>
            <a:gdLst/>
            <a:ahLst/>
            <a:cxnLst/>
            <a:rect l="l" t="t" r="r" b="b"/>
            <a:pathLst>
              <a:path w="16173887" h="6088993">
                <a:moveTo>
                  <a:pt x="0" y="0"/>
                </a:moveTo>
                <a:lnTo>
                  <a:pt x="16173887" y="0"/>
                </a:lnTo>
                <a:lnTo>
                  <a:pt x="16173887" y="6088992"/>
                </a:lnTo>
                <a:lnTo>
                  <a:pt x="0" y="608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예매 테이블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6317" y="4527779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126317" y="6974096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754685" y="4988320"/>
            <a:ext cx="2950956" cy="3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요구사항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7298" y="4988320"/>
            <a:ext cx="2950956" cy="3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7103" y="4979615"/>
            <a:ext cx="1429735" cy="3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 및 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7103" y="7379446"/>
            <a:ext cx="1429735" cy="76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spc="-8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물리적 설계 및 결과 확인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70697" y="4988320"/>
            <a:ext cx="2690871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4685" y="4428735"/>
            <a:ext cx="993725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47298" y="4428735"/>
            <a:ext cx="993725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7103" y="4521515"/>
            <a:ext cx="1081367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103" y="6884993"/>
            <a:ext cx="1081367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36594" y="6875052"/>
            <a:ext cx="1424056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70697" y="4428735"/>
            <a:ext cx="992079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65388" y="6875052"/>
            <a:ext cx="992079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4158" y="4988320"/>
            <a:ext cx="3113510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36594" y="7371778"/>
            <a:ext cx="2950956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생성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65388" y="7352925"/>
            <a:ext cx="2804658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기능의 소개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55277" y="7352925"/>
            <a:ext cx="2918446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65388" y="5493929"/>
            <a:ext cx="3153186" cy="21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DB설계에 필요한 요구사항 정리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58001" y="5493929"/>
            <a:ext cx="3153186" cy="21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주제 및 목표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47298" y="7864201"/>
            <a:ext cx="3153186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설계를 통한 결과물 구현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70697" y="5493929"/>
            <a:ext cx="2405441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개념적 설계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65388" y="7864201"/>
            <a:ext cx="2405441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select, trigger, view, etc...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24158" y="5493929"/>
            <a:ext cx="3266973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논리적 설계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55277" y="7864201"/>
            <a:ext cx="3266973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프로젝트 진행 소감 및 아쉬운 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7103" y="787028"/>
            <a:ext cx="3736349" cy="51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Content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24158" y="4428735"/>
            <a:ext cx="1163648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55277" y="6875052"/>
            <a:ext cx="974922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7683" y="1527188"/>
            <a:ext cx="6913999" cy="76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5622" b="1" spc="-37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197103" y="6290338"/>
            <a:ext cx="14840564" cy="0"/>
          </a:xfrm>
          <a:prstGeom prst="line">
            <a:avLst/>
          </a:prstGeom>
          <a:ln w="9525" cap="rnd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615482"/>
            <a:ext cx="16173887" cy="8423900"/>
          </a:xfrm>
          <a:custGeom>
            <a:avLst/>
            <a:gdLst/>
            <a:ahLst/>
            <a:cxnLst/>
            <a:rect l="l" t="t" r="r" b="b"/>
            <a:pathLst>
              <a:path w="16173887" h="8423900">
                <a:moveTo>
                  <a:pt x="0" y="0"/>
                </a:moveTo>
                <a:lnTo>
                  <a:pt x="16173887" y="0"/>
                </a:lnTo>
                <a:lnTo>
                  <a:pt x="16173887" y="8423900"/>
                </a:lnTo>
                <a:lnTo>
                  <a:pt x="0" y="842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예매 테이블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2648750"/>
            <a:ext cx="16173887" cy="4173607"/>
          </a:xfrm>
          <a:custGeom>
            <a:avLst/>
            <a:gdLst/>
            <a:ahLst/>
            <a:cxnLst/>
            <a:rect l="l" t="t" r="r" b="b"/>
            <a:pathLst>
              <a:path w="16173887" h="4173607">
                <a:moveTo>
                  <a:pt x="0" y="0"/>
                </a:moveTo>
                <a:lnTo>
                  <a:pt x="16173887" y="0"/>
                </a:lnTo>
                <a:lnTo>
                  <a:pt x="16173887" y="4173606"/>
                </a:lnTo>
                <a:lnTo>
                  <a:pt x="0" y="417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891286"/>
            <a:ext cx="16062197" cy="6080327"/>
          </a:xfrm>
          <a:custGeom>
            <a:avLst/>
            <a:gdLst/>
            <a:ahLst/>
            <a:cxnLst/>
            <a:rect l="l" t="t" r="r" b="b"/>
            <a:pathLst>
              <a:path w="16062197" h="6080327">
                <a:moveTo>
                  <a:pt x="0" y="0"/>
                </a:moveTo>
                <a:lnTo>
                  <a:pt x="16062197" y="0"/>
                </a:lnTo>
                <a:lnTo>
                  <a:pt x="16062197" y="6080327"/>
                </a:lnTo>
                <a:lnTo>
                  <a:pt x="0" y="6080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485233"/>
            <a:ext cx="8792813" cy="4351798"/>
          </a:xfrm>
          <a:custGeom>
            <a:avLst/>
            <a:gdLst/>
            <a:ahLst/>
            <a:cxnLst/>
            <a:rect l="l" t="t" r="r" b="b"/>
            <a:pathLst>
              <a:path w="8792813" h="4351798">
                <a:moveTo>
                  <a:pt x="0" y="0"/>
                </a:moveTo>
                <a:lnTo>
                  <a:pt x="8792813" y="0"/>
                </a:lnTo>
                <a:lnTo>
                  <a:pt x="8792813" y="4351798"/>
                </a:lnTo>
                <a:lnTo>
                  <a:pt x="0" y="435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18081" y="6688299"/>
            <a:ext cx="11841219" cy="2570001"/>
          </a:xfrm>
          <a:custGeom>
            <a:avLst/>
            <a:gdLst/>
            <a:ahLst/>
            <a:cxnLst/>
            <a:rect l="l" t="t" r="r" b="b"/>
            <a:pathLst>
              <a:path w="11841219" h="2570001">
                <a:moveTo>
                  <a:pt x="0" y="0"/>
                </a:moveTo>
                <a:lnTo>
                  <a:pt x="11841219" y="0"/>
                </a:lnTo>
                <a:lnTo>
                  <a:pt x="11841219" y="2570001"/>
                </a:lnTo>
                <a:lnTo>
                  <a:pt x="0" y="2570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 테이블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407432" y="2183373"/>
            <a:ext cx="11473137" cy="710369"/>
          </a:xfrm>
          <a:custGeom>
            <a:avLst/>
            <a:gdLst/>
            <a:ahLst/>
            <a:cxnLst/>
            <a:rect l="l" t="t" r="r" b="b"/>
            <a:pathLst>
              <a:path w="11473137" h="710369">
                <a:moveTo>
                  <a:pt x="0" y="0"/>
                </a:moveTo>
                <a:lnTo>
                  <a:pt x="11473136" y="0"/>
                </a:lnTo>
                <a:lnTo>
                  <a:pt x="11473136" y="710370"/>
                </a:lnTo>
                <a:lnTo>
                  <a:pt x="0" y="71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23257" y="3150918"/>
            <a:ext cx="11041486" cy="5560790"/>
          </a:xfrm>
          <a:custGeom>
            <a:avLst/>
            <a:gdLst/>
            <a:ahLst/>
            <a:cxnLst/>
            <a:rect l="l" t="t" r="r" b="b"/>
            <a:pathLst>
              <a:path w="11041486" h="5560790">
                <a:moveTo>
                  <a:pt x="0" y="0"/>
                </a:moveTo>
                <a:lnTo>
                  <a:pt x="11041486" y="0"/>
                </a:lnTo>
                <a:lnTo>
                  <a:pt x="11041486" y="5560789"/>
                </a:lnTo>
                <a:lnTo>
                  <a:pt x="0" y="556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별 평점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732687" y="2544897"/>
            <a:ext cx="12822626" cy="518266"/>
          </a:xfrm>
          <a:custGeom>
            <a:avLst/>
            <a:gdLst/>
            <a:ahLst/>
            <a:cxnLst/>
            <a:rect l="l" t="t" r="r" b="b"/>
            <a:pathLst>
              <a:path w="12822626" h="518266">
                <a:moveTo>
                  <a:pt x="0" y="0"/>
                </a:moveTo>
                <a:lnTo>
                  <a:pt x="12822626" y="0"/>
                </a:lnTo>
                <a:lnTo>
                  <a:pt x="12822626" y="518266"/>
                </a:lnTo>
                <a:lnTo>
                  <a:pt x="0" y="5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8943" y="4938250"/>
            <a:ext cx="6571613" cy="4039926"/>
          </a:xfrm>
          <a:custGeom>
            <a:avLst/>
            <a:gdLst/>
            <a:ahLst/>
            <a:cxnLst/>
            <a:rect l="l" t="t" r="r" b="b"/>
            <a:pathLst>
              <a:path w="6571613" h="4039926">
                <a:moveTo>
                  <a:pt x="0" y="0"/>
                </a:moveTo>
                <a:lnTo>
                  <a:pt x="6571613" y="0"/>
                </a:lnTo>
                <a:lnTo>
                  <a:pt x="6571613" y="4039926"/>
                </a:lnTo>
                <a:lnTo>
                  <a:pt x="0" y="4039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90476" y="4938250"/>
            <a:ext cx="6318179" cy="4039926"/>
          </a:xfrm>
          <a:custGeom>
            <a:avLst/>
            <a:gdLst/>
            <a:ahLst/>
            <a:cxnLst/>
            <a:rect l="l" t="t" r="r" b="b"/>
            <a:pathLst>
              <a:path w="6318179" h="4039926">
                <a:moveTo>
                  <a:pt x="0" y="0"/>
                </a:moveTo>
                <a:lnTo>
                  <a:pt x="6318179" y="0"/>
                </a:lnTo>
                <a:lnTo>
                  <a:pt x="6318179" y="4039926"/>
                </a:lnTo>
                <a:lnTo>
                  <a:pt x="0" y="403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7248" y="7633824"/>
            <a:ext cx="1054801" cy="692860"/>
          </a:xfrm>
          <a:custGeom>
            <a:avLst/>
            <a:gdLst/>
            <a:ahLst/>
            <a:cxnLst/>
            <a:rect l="l" t="t" r="r" b="b"/>
            <a:pathLst>
              <a:path w="1054801" h="692860">
                <a:moveTo>
                  <a:pt x="0" y="0"/>
                </a:moveTo>
                <a:lnTo>
                  <a:pt x="1054801" y="0"/>
                </a:lnTo>
                <a:lnTo>
                  <a:pt x="1054801" y="692860"/>
                </a:lnTo>
                <a:lnTo>
                  <a:pt x="0" y="692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 별 댓글 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8943" y="4225213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inner join 문법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564422" y="2080083"/>
            <a:ext cx="9159156" cy="2669162"/>
          </a:xfrm>
          <a:custGeom>
            <a:avLst/>
            <a:gdLst/>
            <a:ahLst/>
            <a:cxnLst/>
            <a:rect l="l" t="t" r="r" b="b"/>
            <a:pathLst>
              <a:path w="9159156" h="2669162">
                <a:moveTo>
                  <a:pt x="0" y="0"/>
                </a:moveTo>
                <a:lnTo>
                  <a:pt x="9159156" y="0"/>
                </a:lnTo>
                <a:lnTo>
                  <a:pt x="9159156" y="2669162"/>
                </a:lnTo>
                <a:lnTo>
                  <a:pt x="0" y="266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2967" y="5492195"/>
            <a:ext cx="11902066" cy="3385424"/>
          </a:xfrm>
          <a:custGeom>
            <a:avLst/>
            <a:gdLst/>
            <a:ahLst/>
            <a:cxnLst/>
            <a:rect l="l" t="t" r="r" b="b"/>
            <a:pathLst>
              <a:path w="11902066" h="3385424">
                <a:moveTo>
                  <a:pt x="0" y="0"/>
                </a:moveTo>
                <a:lnTo>
                  <a:pt x="11902066" y="0"/>
                </a:lnTo>
                <a:lnTo>
                  <a:pt x="11902066" y="3385424"/>
                </a:lnTo>
                <a:lnTo>
                  <a:pt x="0" y="3385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안본 사람들(관리자 제외)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539702" y="2039516"/>
            <a:ext cx="9208596" cy="2216550"/>
          </a:xfrm>
          <a:custGeom>
            <a:avLst/>
            <a:gdLst/>
            <a:ahLst/>
            <a:cxnLst/>
            <a:rect l="l" t="t" r="r" b="b"/>
            <a:pathLst>
              <a:path w="9208596" h="2216550">
                <a:moveTo>
                  <a:pt x="0" y="0"/>
                </a:moveTo>
                <a:lnTo>
                  <a:pt x="9208596" y="0"/>
                </a:lnTo>
                <a:lnTo>
                  <a:pt x="9208596" y="2216550"/>
                </a:lnTo>
                <a:lnTo>
                  <a:pt x="0" y="221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39702" y="4256066"/>
            <a:ext cx="9345852" cy="5259197"/>
          </a:xfrm>
          <a:custGeom>
            <a:avLst/>
            <a:gdLst/>
            <a:ahLst/>
            <a:cxnLst/>
            <a:rect l="l" t="t" r="r" b="b"/>
            <a:pathLst>
              <a:path w="9345852" h="5259197">
                <a:moveTo>
                  <a:pt x="0" y="0"/>
                </a:moveTo>
                <a:lnTo>
                  <a:pt x="9345852" y="0"/>
                </a:lnTo>
                <a:lnTo>
                  <a:pt x="9345852" y="5259198"/>
                </a:lnTo>
                <a:lnTo>
                  <a:pt x="0" y="525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인기 영화 순위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680644" y="1802858"/>
            <a:ext cx="12926711" cy="2400552"/>
          </a:xfrm>
          <a:custGeom>
            <a:avLst/>
            <a:gdLst/>
            <a:ahLst/>
            <a:cxnLst/>
            <a:rect l="l" t="t" r="r" b="b"/>
            <a:pathLst>
              <a:path w="12926711" h="2400552">
                <a:moveTo>
                  <a:pt x="0" y="0"/>
                </a:moveTo>
                <a:lnTo>
                  <a:pt x="12926712" y="0"/>
                </a:lnTo>
                <a:lnTo>
                  <a:pt x="12926712" y="2400551"/>
                </a:lnTo>
                <a:lnTo>
                  <a:pt x="0" y="240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15684" y="3164609"/>
            <a:ext cx="6333745" cy="6093691"/>
          </a:xfrm>
          <a:custGeom>
            <a:avLst/>
            <a:gdLst/>
            <a:ahLst/>
            <a:cxnLst/>
            <a:rect l="l" t="t" r="r" b="b"/>
            <a:pathLst>
              <a:path w="6333745" h="6093691">
                <a:moveTo>
                  <a:pt x="0" y="0"/>
                </a:moveTo>
                <a:lnTo>
                  <a:pt x="6333745" y="0"/>
                </a:lnTo>
                <a:lnTo>
                  <a:pt x="6333745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 별 지불해야할 총 가격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65278" y="1931667"/>
            <a:ext cx="11803569" cy="315733"/>
          </a:xfrm>
          <a:custGeom>
            <a:avLst/>
            <a:gdLst/>
            <a:ahLst/>
            <a:cxnLst/>
            <a:rect l="l" t="t" r="r" b="b"/>
            <a:pathLst>
              <a:path w="11803569" h="315733">
                <a:moveTo>
                  <a:pt x="0" y="0"/>
                </a:moveTo>
                <a:lnTo>
                  <a:pt x="11803568" y="0"/>
                </a:lnTo>
                <a:lnTo>
                  <a:pt x="11803568" y="315734"/>
                </a:lnTo>
                <a:lnTo>
                  <a:pt x="0" y="315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87774" y="2660960"/>
            <a:ext cx="12312453" cy="783900"/>
          </a:xfrm>
          <a:custGeom>
            <a:avLst/>
            <a:gdLst/>
            <a:ahLst/>
            <a:cxnLst/>
            <a:rect l="l" t="t" r="r" b="b"/>
            <a:pathLst>
              <a:path w="12312453" h="783900">
                <a:moveTo>
                  <a:pt x="0" y="0"/>
                </a:moveTo>
                <a:lnTo>
                  <a:pt x="12312452" y="0"/>
                </a:lnTo>
                <a:lnTo>
                  <a:pt x="12312452" y="783899"/>
                </a:lnTo>
                <a:lnTo>
                  <a:pt x="0" y="783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9409" y="4302109"/>
            <a:ext cx="12292168" cy="1514176"/>
          </a:xfrm>
          <a:custGeom>
            <a:avLst/>
            <a:gdLst/>
            <a:ahLst/>
            <a:cxnLst/>
            <a:rect l="l" t="t" r="r" b="b"/>
            <a:pathLst>
              <a:path w="12292168" h="1514176">
                <a:moveTo>
                  <a:pt x="0" y="0"/>
                </a:moveTo>
                <a:lnTo>
                  <a:pt x="12292167" y="0"/>
                </a:lnTo>
                <a:lnTo>
                  <a:pt x="12292167" y="1514177"/>
                </a:lnTo>
                <a:lnTo>
                  <a:pt x="0" y="151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39409" y="6587811"/>
            <a:ext cx="12398393" cy="1100268"/>
          </a:xfrm>
          <a:custGeom>
            <a:avLst/>
            <a:gdLst/>
            <a:ahLst/>
            <a:cxnLst/>
            <a:rect l="l" t="t" r="r" b="b"/>
            <a:pathLst>
              <a:path w="12398393" h="1100268">
                <a:moveTo>
                  <a:pt x="0" y="0"/>
                </a:moveTo>
                <a:lnTo>
                  <a:pt x="12398393" y="0"/>
                </a:lnTo>
                <a:lnTo>
                  <a:pt x="12398393" y="1100268"/>
                </a:lnTo>
                <a:lnTo>
                  <a:pt x="0" y="110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80901" y="8716779"/>
            <a:ext cx="12409183" cy="1117030"/>
          </a:xfrm>
          <a:custGeom>
            <a:avLst/>
            <a:gdLst/>
            <a:ahLst/>
            <a:cxnLst/>
            <a:rect l="l" t="t" r="r" b="b"/>
            <a:pathLst>
              <a:path w="12409183" h="1117030">
                <a:moveTo>
                  <a:pt x="0" y="0"/>
                </a:moveTo>
                <a:lnTo>
                  <a:pt x="12409183" y="0"/>
                </a:lnTo>
                <a:lnTo>
                  <a:pt x="12409183" y="1117030"/>
                </a:lnTo>
                <a:lnTo>
                  <a:pt x="0" y="1117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회원탈퇴(Cascade delete)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907788" y="3540109"/>
            <a:ext cx="0" cy="67278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8888738" y="7958268"/>
            <a:ext cx="0" cy="67278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33344" y="7322485"/>
            <a:ext cx="732595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티켓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별 총 </a:t>
            </a:r>
            <a:r>
              <a:rPr lang="en-US" sz="2108" spc="-3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가격</a:t>
            </a:r>
            <a:endParaRPr lang="en-US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좌석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 </a:t>
            </a:r>
            <a:r>
              <a:rPr lang="en-US" sz="2108" spc="-3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변동</a:t>
            </a:r>
            <a:r>
              <a:rPr lang="ko-KR" alt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</a:t>
            </a:r>
            <a:r>
              <a:rPr 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반영</a:t>
            </a:r>
            <a:endParaRPr lang="en-US" sz="2108" spc="-35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ko-KR" alt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고객의 영화 선정 도움을 위한 </a:t>
            </a:r>
            <a:r>
              <a:rPr lang="en-US" sz="2108" spc="-3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영화</a:t>
            </a:r>
            <a:r>
              <a:rPr 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별점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</a:t>
            </a:r>
            <a:endParaRPr lang="en-US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ko-KR" alt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회원들의 </a:t>
            </a:r>
            <a:r>
              <a:rPr lang="en-US" sz="2108" spc="-3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비밀번호</a:t>
            </a:r>
            <a:r>
              <a:rPr 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암호화</a:t>
            </a:r>
            <a:endParaRPr lang="en-US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endParaRPr lang="en-US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722341" y="1074277"/>
            <a:ext cx="126486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76325" y="2348577"/>
            <a:ext cx="6870093" cy="3847252"/>
          </a:xfrm>
          <a:custGeom>
            <a:avLst/>
            <a:gdLst/>
            <a:ahLst/>
            <a:cxnLst/>
            <a:rect l="l" t="t" r="r" b="b"/>
            <a:pathLst>
              <a:path w="6870093" h="3847252">
                <a:moveTo>
                  <a:pt x="0" y="0"/>
                </a:moveTo>
                <a:lnTo>
                  <a:pt x="6870093" y="0"/>
                </a:lnTo>
                <a:lnTo>
                  <a:pt x="6870093" y="3847252"/>
                </a:lnTo>
                <a:lnTo>
                  <a:pt x="0" y="384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33344" y="2348577"/>
            <a:ext cx="5767994" cy="3847252"/>
          </a:xfrm>
          <a:custGeom>
            <a:avLst/>
            <a:gdLst/>
            <a:ahLst/>
            <a:cxnLst/>
            <a:rect l="l" t="t" r="r" b="b"/>
            <a:pathLst>
              <a:path w="5767994" h="3847252">
                <a:moveTo>
                  <a:pt x="0" y="0"/>
                </a:moveTo>
                <a:lnTo>
                  <a:pt x="5767994" y="0"/>
                </a:lnTo>
                <a:lnTo>
                  <a:pt x="5767994" y="3847252"/>
                </a:lnTo>
                <a:lnTo>
                  <a:pt x="0" y="3847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7322485"/>
            <a:ext cx="542274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영화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티켓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예매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DB </a:t>
            </a:r>
            <a:r>
              <a:rPr lang="en-US" sz="2108" spc="-3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설계</a:t>
            </a:r>
            <a:r>
              <a:rPr 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/>
            </a:r>
            <a:br>
              <a:rPr 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r>
              <a:rPr lang="ko-KR" alt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실제 영화 예매 시스템과 유사하게 만드는 것</a:t>
            </a:r>
            <a:endParaRPr lang="en-US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7103" y="6653516"/>
            <a:ext cx="3736349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530" b="1" spc="-1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33344" y="6653516"/>
            <a:ext cx="3736349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530" b="1" spc="-1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목표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1636" y="2509939"/>
            <a:ext cx="7577898" cy="4992589"/>
          </a:xfrm>
          <a:custGeom>
            <a:avLst/>
            <a:gdLst/>
            <a:ahLst/>
            <a:cxnLst/>
            <a:rect l="l" t="t" r="r" b="b"/>
            <a:pathLst>
              <a:path w="7577898" h="4992589">
                <a:moveTo>
                  <a:pt x="0" y="0"/>
                </a:moveTo>
                <a:lnTo>
                  <a:pt x="7577898" y="0"/>
                </a:lnTo>
                <a:lnTo>
                  <a:pt x="7577898" y="4992588"/>
                </a:lnTo>
                <a:lnTo>
                  <a:pt x="0" y="499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7432" y="7090945"/>
            <a:ext cx="7315488" cy="196535"/>
          </a:xfrm>
          <a:custGeom>
            <a:avLst/>
            <a:gdLst/>
            <a:ahLst/>
            <a:cxnLst/>
            <a:rect l="l" t="t" r="r" b="b"/>
            <a:pathLst>
              <a:path w="7315488" h="196535">
                <a:moveTo>
                  <a:pt x="0" y="0"/>
                </a:moveTo>
                <a:lnTo>
                  <a:pt x="7315488" y="0"/>
                </a:lnTo>
                <a:lnTo>
                  <a:pt x="7315488" y="196535"/>
                </a:lnTo>
                <a:lnTo>
                  <a:pt x="0" y="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44721" y="2509939"/>
            <a:ext cx="7640392" cy="4992589"/>
          </a:xfrm>
          <a:custGeom>
            <a:avLst/>
            <a:gdLst/>
            <a:ahLst/>
            <a:cxnLst/>
            <a:rect l="l" t="t" r="r" b="b"/>
            <a:pathLst>
              <a:path w="7640392" h="4992589">
                <a:moveTo>
                  <a:pt x="0" y="0"/>
                </a:moveTo>
                <a:lnTo>
                  <a:pt x="7640392" y="0"/>
                </a:lnTo>
                <a:lnTo>
                  <a:pt x="7640392" y="4992588"/>
                </a:lnTo>
                <a:lnTo>
                  <a:pt x="0" y="499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98201" y="7109995"/>
            <a:ext cx="7315488" cy="196535"/>
          </a:xfrm>
          <a:custGeom>
            <a:avLst/>
            <a:gdLst/>
            <a:ahLst/>
            <a:cxnLst/>
            <a:rect l="l" t="t" r="r" b="b"/>
            <a:pathLst>
              <a:path w="7315488" h="196535">
                <a:moveTo>
                  <a:pt x="0" y="0"/>
                </a:moveTo>
                <a:lnTo>
                  <a:pt x="7315487" y="0"/>
                </a:lnTo>
                <a:lnTo>
                  <a:pt x="7315487" y="196535"/>
                </a:lnTo>
                <a:lnTo>
                  <a:pt x="0" y="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33452" y="7759702"/>
            <a:ext cx="7575791" cy="1101210"/>
          </a:xfrm>
          <a:custGeom>
            <a:avLst/>
            <a:gdLst/>
            <a:ahLst/>
            <a:cxnLst/>
            <a:rect l="l" t="t" r="r" b="b"/>
            <a:pathLst>
              <a:path w="7575791" h="1101210">
                <a:moveTo>
                  <a:pt x="0" y="0"/>
                </a:moveTo>
                <a:lnTo>
                  <a:pt x="7575792" y="0"/>
                </a:lnTo>
                <a:lnTo>
                  <a:pt x="7575792" y="1101210"/>
                </a:lnTo>
                <a:lnTo>
                  <a:pt x="0" y="1101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7103" y="1285041"/>
            <a:ext cx="45659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아이디 변경(Cascade update)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933452" y="1881891"/>
            <a:ext cx="7553123" cy="2781189"/>
          </a:xfrm>
          <a:custGeom>
            <a:avLst/>
            <a:gdLst/>
            <a:ahLst/>
            <a:cxnLst/>
            <a:rect l="l" t="t" r="r" b="b"/>
            <a:pathLst>
              <a:path w="7553123" h="2781189">
                <a:moveTo>
                  <a:pt x="0" y="0"/>
                </a:moveTo>
                <a:lnTo>
                  <a:pt x="7553123" y="0"/>
                </a:lnTo>
                <a:lnTo>
                  <a:pt x="7553123" y="2781189"/>
                </a:lnTo>
                <a:lnTo>
                  <a:pt x="0" y="2781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78557" y="5463180"/>
            <a:ext cx="12130887" cy="3308424"/>
          </a:xfrm>
          <a:custGeom>
            <a:avLst/>
            <a:gdLst/>
            <a:ahLst/>
            <a:cxnLst/>
            <a:rect l="l" t="t" r="r" b="b"/>
            <a:pathLst>
              <a:path w="12130887" h="3308424">
                <a:moveTo>
                  <a:pt x="0" y="0"/>
                </a:moveTo>
                <a:lnTo>
                  <a:pt x="12130886" y="0"/>
                </a:lnTo>
                <a:lnTo>
                  <a:pt x="12130886" y="3308424"/>
                </a:lnTo>
                <a:lnTo>
                  <a:pt x="0" y="3308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비밀번호 마스킹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203479" y="2155451"/>
            <a:ext cx="11881043" cy="1994021"/>
          </a:xfrm>
          <a:custGeom>
            <a:avLst/>
            <a:gdLst/>
            <a:ahLst/>
            <a:cxnLst/>
            <a:rect l="l" t="t" r="r" b="b"/>
            <a:pathLst>
              <a:path w="11881043" h="1994021">
                <a:moveTo>
                  <a:pt x="0" y="0"/>
                </a:moveTo>
                <a:lnTo>
                  <a:pt x="11881042" y="0"/>
                </a:lnTo>
                <a:lnTo>
                  <a:pt x="11881042" y="1994021"/>
                </a:lnTo>
                <a:lnTo>
                  <a:pt x="0" y="199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67373" y="4149472"/>
            <a:ext cx="6553255" cy="5947407"/>
          </a:xfrm>
          <a:custGeom>
            <a:avLst/>
            <a:gdLst/>
            <a:ahLst/>
            <a:cxnLst/>
            <a:rect l="l" t="t" r="r" b="b"/>
            <a:pathLst>
              <a:path w="6553255" h="5947407">
                <a:moveTo>
                  <a:pt x="0" y="0"/>
                </a:moveTo>
                <a:lnTo>
                  <a:pt x="6553254" y="0"/>
                </a:lnTo>
                <a:lnTo>
                  <a:pt x="6553254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비밀글 조회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933452" y="2371356"/>
            <a:ext cx="8068247" cy="7326633"/>
          </a:xfrm>
          <a:custGeom>
            <a:avLst/>
            <a:gdLst/>
            <a:ahLst/>
            <a:cxnLst/>
            <a:rect l="l" t="t" r="r" b="b"/>
            <a:pathLst>
              <a:path w="8068247" h="7326633">
                <a:moveTo>
                  <a:pt x="0" y="0"/>
                </a:moveTo>
                <a:lnTo>
                  <a:pt x="8068247" y="0"/>
                </a:lnTo>
                <a:lnTo>
                  <a:pt x="8068247" y="7326632"/>
                </a:lnTo>
                <a:lnTo>
                  <a:pt x="0" y="732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Insert/update 트리거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99401" y="1626867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Insert/update 트리거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3117995"/>
            <a:ext cx="6571787" cy="4392483"/>
          </a:xfrm>
          <a:custGeom>
            <a:avLst/>
            <a:gdLst/>
            <a:ahLst/>
            <a:cxnLst/>
            <a:rect l="l" t="t" r="r" b="b"/>
            <a:pathLst>
              <a:path w="6571787" h="4392483">
                <a:moveTo>
                  <a:pt x="0" y="0"/>
                </a:moveTo>
                <a:lnTo>
                  <a:pt x="6571787" y="0"/>
                </a:lnTo>
                <a:lnTo>
                  <a:pt x="6571787" y="4392483"/>
                </a:lnTo>
                <a:lnTo>
                  <a:pt x="0" y="4392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24637" y="3117995"/>
            <a:ext cx="6846354" cy="4372057"/>
          </a:xfrm>
          <a:custGeom>
            <a:avLst/>
            <a:gdLst/>
            <a:ahLst/>
            <a:cxnLst/>
            <a:rect l="l" t="t" r="r" b="b"/>
            <a:pathLst>
              <a:path w="6846354" h="4372057">
                <a:moveTo>
                  <a:pt x="0" y="0"/>
                </a:moveTo>
                <a:lnTo>
                  <a:pt x="6846353" y="0"/>
                </a:lnTo>
                <a:lnTo>
                  <a:pt x="6846353" y="4372058"/>
                </a:lnTo>
                <a:lnTo>
                  <a:pt x="0" y="4372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65974" y="4136210"/>
            <a:ext cx="2356053" cy="23560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39063" y="3771187"/>
            <a:ext cx="1061424" cy="3530935"/>
            <a:chOff x="0" y="0"/>
            <a:chExt cx="279552" cy="9299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9552" cy="929958"/>
            </a:xfrm>
            <a:custGeom>
              <a:avLst/>
              <a:gdLst/>
              <a:ahLst/>
              <a:cxnLst/>
              <a:rect l="l" t="t" r="r" b="b"/>
              <a:pathLst>
                <a:path w="279552" h="929958">
                  <a:moveTo>
                    <a:pt x="0" y="0"/>
                  </a:moveTo>
                  <a:lnTo>
                    <a:pt x="279552" y="0"/>
                  </a:lnTo>
                  <a:lnTo>
                    <a:pt x="279552" y="929958"/>
                  </a:lnTo>
                  <a:lnTo>
                    <a:pt x="0" y="929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79552" cy="1006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 트리거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46419" y="2177705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-14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 적용 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79639" y="2177705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-14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 적용 후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197876" y="3631729"/>
            <a:ext cx="1061424" cy="3670393"/>
            <a:chOff x="0" y="0"/>
            <a:chExt cx="279552" cy="9666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9552" cy="966688"/>
            </a:xfrm>
            <a:custGeom>
              <a:avLst/>
              <a:gdLst/>
              <a:ahLst/>
              <a:cxnLst/>
              <a:rect l="l" t="t" r="r" b="b"/>
              <a:pathLst>
                <a:path w="279552" h="966688">
                  <a:moveTo>
                    <a:pt x="0" y="0"/>
                  </a:moveTo>
                  <a:lnTo>
                    <a:pt x="279552" y="0"/>
                  </a:lnTo>
                  <a:lnTo>
                    <a:pt x="279552" y="966688"/>
                  </a:lnTo>
                  <a:lnTo>
                    <a:pt x="0" y="966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79552" cy="104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065278" y="1074277"/>
            <a:ext cx="1430571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772400" y="4762500"/>
            <a:ext cx="14195297" cy="733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9600" b="1" spc="-19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  <a:endParaRPr lang="en-US" sz="9600" b="1" spc="-197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6782489"/>
            <a:ext cx="904635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41586" y="3858737"/>
            <a:ext cx="6913999" cy="12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en-US" sz="9214" b="1" spc="-61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0516" y="1069514"/>
            <a:ext cx="14315238" cy="9525"/>
            <a:chOff x="0" y="0"/>
            <a:chExt cx="19086984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86957" cy="12700"/>
            </a:xfrm>
            <a:custGeom>
              <a:avLst/>
              <a:gdLst/>
              <a:ahLst/>
              <a:cxnLst/>
              <a:rect l="l" t="t" r="r" b="b"/>
              <a:pathLst>
                <a:path w="19086957" h="12700">
                  <a:moveTo>
                    <a:pt x="6350" y="0"/>
                  </a:moveTo>
                  <a:lnTo>
                    <a:pt x="19080607" y="0"/>
                  </a:lnTo>
                  <a:cubicBezTo>
                    <a:pt x="19084164" y="0"/>
                    <a:pt x="19086957" y="2794"/>
                    <a:pt x="19086957" y="6350"/>
                  </a:cubicBezTo>
                  <a:cubicBezTo>
                    <a:pt x="19086957" y="9906"/>
                    <a:pt x="19084164" y="12700"/>
                    <a:pt x="19080607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97103" y="709901"/>
            <a:ext cx="3736349" cy="62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요구사항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7103" y="1642160"/>
            <a:ext cx="14353064" cy="871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3"/>
              </a:lnSpc>
            </a:pP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1.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회원은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가입하려면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아이디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비밀번호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이름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전화번호,를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입력하여야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한다</a:t>
            </a:r>
            <a:endParaRPr lang="en-US" sz="2200" b="1" spc="-78" dirty="0" err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3"/>
              </a:lnSpc>
            </a:pP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회원은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회원id로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식별한다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8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3.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가입한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회원은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등급과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등급별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할인혜택이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주어진다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회원은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여러 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티켓을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갖을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수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있고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하나의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티켓은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하나의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회원정보만을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갖을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수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있다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altLang="ko-KR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3"/>
              </a:lnSpc>
            </a:pP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5.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영화관은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영화관이름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영화관가격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예약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가능한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좌석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수의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정보를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유지한다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8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6.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영화관은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영화관이름으로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식별한다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2"/>
              </a:lnSpc>
            </a:pP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7.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영화관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이름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(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등급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)에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따라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가격이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나누어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진다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8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3"/>
              </a:lnSpc>
            </a:pP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8.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영화는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영화코드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영화이름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영화장르,상영시간,영화가격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정보를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유지해야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한다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8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9.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영화코드로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식별한다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>
              <a:lnSpc>
                <a:spcPts val="3092"/>
              </a:lnSpc>
            </a:pP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10.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영화는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여러 후기를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갖을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수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있고 하나의 후기는 하나의 영화에만 작성됩니다.</a:t>
            </a:r>
            <a:endParaRPr lang="en-US" sz="2200" b="1" spc="-78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3"/>
              </a:lnSpc>
            </a:pP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11.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티켓은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티켓코드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아이디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영화이름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관이름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상영관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이름,시작시간,인원수,얘매날짜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의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정보를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유지해야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한다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8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3"/>
              </a:lnSpc>
            </a:pP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12.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티켓은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티켓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코드로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8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식별한다</a:t>
            </a:r>
            <a:r>
              <a:rPr lang="en-US" sz="2200" b="1" spc="-78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8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13.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티켓은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하나의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영화를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갖을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수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있고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하나의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영화는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여러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티켓을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갖을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수 </a:t>
            </a:r>
            <a:r>
              <a:rPr lang="en-US" altLang="ko-KR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있다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altLang="ko-KR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14.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후기는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후기코드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아이디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영화이름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리뷰제목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리뷰내용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등록날짜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별점,비밀글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유무의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정보를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유지한다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15.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후기는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후기코드로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식별한다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16.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후기는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하나의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영화에 작성되고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하나의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영화는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여러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후기를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갖을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수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있다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altLang="ko-KR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17.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댓글은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댓글코드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아이디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후기코드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댓글내용의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정보를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유지한다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l"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18.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댓글은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댓글코드로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200" b="1" spc="-77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식별한다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200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>
              <a:lnSpc>
                <a:spcPts val="3092"/>
              </a:lnSpc>
            </a:pP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19.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댓글은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하나의</a:t>
            </a:r>
            <a:r>
              <a:rPr lang="en-US" altLang="ko-KR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후기를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갖을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수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있고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,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하나의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후기는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여러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댓글을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갖을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수 </a:t>
            </a:r>
            <a:r>
              <a:rPr lang="ko-KR" alt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있다</a:t>
            </a:r>
            <a:r>
              <a:rPr lang="en-US" sz="2200" b="1" spc="-77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.</a:t>
            </a:r>
          </a:p>
          <a:p>
            <a:pPr algn="l">
              <a:lnSpc>
                <a:spcPts val="3092"/>
              </a:lnSpc>
            </a:pPr>
            <a:endParaRPr lang="en-US" sz="2208" b="1" spc="-77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092"/>
              </a:lnSpc>
            </a:pPr>
            <a:endParaRPr lang="en-US" sz="2208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>
              <a:lnSpc>
                <a:spcPts val="3093"/>
              </a:lnSpc>
            </a:pPr>
            <a:endParaRPr lang="en-US" sz="2208" b="1" spc="-77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417143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0516" y="1069514"/>
            <a:ext cx="14315238" cy="9525"/>
            <a:chOff x="0" y="0"/>
            <a:chExt cx="19086984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86957" cy="12700"/>
            </a:xfrm>
            <a:custGeom>
              <a:avLst/>
              <a:gdLst/>
              <a:ahLst/>
              <a:cxnLst/>
              <a:rect l="l" t="t" r="r" b="b"/>
              <a:pathLst>
                <a:path w="19086957" h="12700">
                  <a:moveTo>
                    <a:pt x="6350" y="0"/>
                  </a:moveTo>
                  <a:lnTo>
                    <a:pt x="19080607" y="0"/>
                  </a:lnTo>
                  <a:cubicBezTo>
                    <a:pt x="19084164" y="0"/>
                    <a:pt x="19086957" y="2794"/>
                    <a:pt x="19086957" y="6350"/>
                  </a:cubicBezTo>
                  <a:cubicBezTo>
                    <a:pt x="19086957" y="9906"/>
                    <a:pt x="19084164" y="12700"/>
                    <a:pt x="19080607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97713" y="1477371"/>
            <a:ext cx="13712191" cy="8404246"/>
          </a:xfrm>
          <a:custGeom>
            <a:avLst/>
            <a:gdLst/>
            <a:ahLst/>
            <a:cxnLst/>
            <a:rect l="l" t="t" r="r" b="b"/>
            <a:pathLst>
              <a:path w="13712191" h="8404246">
                <a:moveTo>
                  <a:pt x="0" y="0"/>
                </a:moveTo>
                <a:lnTo>
                  <a:pt x="13712191" y="0"/>
                </a:lnTo>
                <a:lnTo>
                  <a:pt x="13712191" y="8404246"/>
                </a:lnTo>
                <a:lnTo>
                  <a:pt x="0" y="8404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9415" y="695137"/>
            <a:ext cx="3485828" cy="503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267638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0516" y="1069514"/>
            <a:ext cx="14315238" cy="9525"/>
            <a:chOff x="0" y="0"/>
            <a:chExt cx="19086984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86957" cy="12700"/>
            </a:xfrm>
            <a:custGeom>
              <a:avLst/>
              <a:gdLst/>
              <a:ahLst/>
              <a:cxnLst/>
              <a:rect l="l" t="t" r="r" b="b"/>
              <a:pathLst>
                <a:path w="19086957" h="12700">
                  <a:moveTo>
                    <a:pt x="6350" y="0"/>
                  </a:moveTo>
                  <a:lnTo>
                    <a:pt x="19080607" y="0"/>
                  </a:lnTo>
                  <a:cubicBezTo>
                    <a:pt x="19084164" y="0"/>
                    <a:pt x="19086957" y="2794"/>
                    <a:pt x="19086957" y="6350"/>
                  </a:cubicBezTo>
                  <a:cubicBezTo>
                    <a:pt x="19086957" y="9906"/>
                    <a:pt x="19084164" y="12700"/>
                    <a:pt x="19080607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62000" y="620400"/>
            <a:ext cx="3485828" cy="496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092" b="1" spc="-197" dirty="0" smtClean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개념적 설계</a:t>
            </a:r>
            <a:endParaRPr lang="en-US" sz="3092" b="1" spc="-197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사각형: 둥근 모서리 20">
            <a:extLst>
              <a:ext uri="{FF2B5EF4-FFF2-40B4-BE49-F238E27FC236}">
                <a16:creationId xmlns:a16="http://schemas.microsoft.com/office/drawing/2014/main" id="{F33F91EA-F9D1-432E-8304-BF86C210DBF9}"/>
              </a:ext>
            </a:extLst>
          </p:cNvPr>
          <p:cNvSpPr/>
          <p:nvPr/>
        </p:nvSpPr>
        <p:spPr>
          <a:xfrm>
            <a:off x="2831923" y="5078962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451B5-1239-4E13-9A62-2F4490534715}"/>
              </a:ext>
            </a:extLst>
          </p:cNvPr>
          <p:cNvSpPr txBox="1"/>
          <p:nvPr/>
        </p:nvSpPr>
        <p:spPr>
          <a:xfrm>
            <a:off x="3467343" y="5772375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고객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4860672" y="5483614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7219782" y="5510764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C9037-7888-40B0-9753-D256626F04BD}"/>
              </a:ext>
            </a:extLst>
          </p:cNvPr>
          <p:cNvSpPr txBox="1"/>
          <p:nvPr/>
        </p:nvSpPr>
        <p:spPr>
          <a:xfrm>
            <a:off x="8059129" y="6029796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11" name="사각형: 둥근 모서리 29">
            <a:extLst>
              <a:ext uri="{FF2B5EF4-FFF2-40B4-BE49-F238E27FC236}">
                <a16:creationId xmlns:a16="http://schemas.microsoft.com/office/drawing/2014/main" id="{D0A2EB28-DDCF-4FFE-9B19-9FF7EA6B102A}"/>
              </a:ext>
            </a:extLst>
          </p:cNvPr>
          <p:cNvSpPr/>
          <p:nvPr/>
        </p:nvSpPr>
        <p:spPr>
          <a:xfrm>
            <a:off x="7651175" y="5078962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6C462-0077-4740-A427-A982E6C38A8C}"/>
              </a:ext>
            </a:extLst>
          </p:cNvPr>
          <p:cNvSpPr txBox="1"/>
          <p:nvPr/>
        </p:nvSpPr>
        <p:spPr>
          <a:xfrm>
            <a:off x="8099908" y="5772374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예매 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61E145-B95F-4414-9A86-03581B81992F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4843814" y="6007488"/>
            <a:ext cx="28073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FEF12737-851D-4A87-AC08-27AC6C13BF38}"/>
              </a:ext>
            </a:extLst>
          </p:cNvPr>
          <p:cNvSpPr/>
          <p:nvPr/>
        </p:nvSpPr>
        <p:spPr>
          <a:xfrm>
            <a:off x="5380222" y="5449994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예매</a:t>
            </a:r>
          </a:p>
        </p:txBody>
      </p:sp>
      <p:sp>
        <p:nvSpPr>
          <p:cNvPr id="15" name="사각형: 둥근 모서리 21">
            <a:extLst>
              <a:ext uri="{FF2B5EF4-FFF2-40B4-BE49-F238E27FC236}">
                <a16:creationId xmlns:a16="http://schemas.microsoft.com/office/drawing/2014/main" id="{17F1DD51-F5A8-4103-B40F-0C99495C2AC3}"/>
              </a:ext>
            </a:extLst>
          </p:cNvPr>
          <p:cNvSpPr/>
          <p:nvPr/>
        </p:nvSpPr>
        <p:spPr>
          <a:xfrm>
            <a:off x="7624325" y="8356439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7E154-5909-4AE1-8944-F7097CE8854C}"/>
              </a:ext>
            </a:extLst>
          </p:cNvPr>
          <p:cNvSpPr txBox="1"/>
          <p:nvPr/>
        </p:nvSpPr>
        <p:spPr>
          <a:xfrm>
            <a:off x="8019779" y="9029700"/>
            <a:ext cx="160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영화 예매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FB4174-FA33-43CD-A158-EAEA9992660D}"/>
              </a:ext>
            </a:extLst>
          </p:cNvPr>
          <p:cNvSpPr txBox="1"/>
          <p:nvPr/>
        </p:nvSpPr>
        <p:spPr>
          <a:xfrm>
            <a:off x="13531949" y="2876827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FAA5A-21E8-4387-97D6-963C409E524D}"/>
              </a:ext>
            </a:extLst>
          </p:cNvPr>
          <p:cNvSpPr txBox="1"/>
          <p:nvPr/>
        </p:nvSpPr>
        <p:spPr>
          <a:xfrm>
            <a:off x="13531949" y="4483444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8630271" y="6936014"/>
            <a:ext cx="26850" cy="14204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순서도: 판단 21">
            <a:extLst>
              <a:ext uri="{FF2B5EF4-FFF2-40B4-BE49-F238E27FC236}">
                <a16:creationId xmlns:a16="http://schemas.microsoft.com/office/drawing/2014/main" id="{7EAEF3F2-A2F6-4CC8-A3D2-372AD6205488}"/>
              </a:ext>
            </a:extLst>
          </p:cNvPr>
          <p:cNvSpPr/>
          <p:nvPr/>
        </p:nvSpPr>
        <p:spPr>
          <a:xfrm>
            <a:off x="7824937" y="7023518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예매</a:t>
            </a:r>
          </a:p>
        </p:txBody>
      </p:sp>
      <p:sp>
        <p:nvSpPr>
          <p:cNvPr id="23" name="사각형: 둥근 모서리 21">
            <a:extLst>
              <a:ext uri="{FF2B5EF4-FFF2-40B4-BE49-F238E27FC236}">
                <a16:creationId xmlns:a16="http://schemas.microsoft.com/office/drawing/2014/main" id="{17F1DD51-F5A8-4103-B40F-0C99495C2AC3}"/>
              </a:ext>
            </a:extLst>
          </p:cNvPr>
          <p:cNvSpPr/>
          <p:nvPr/>
        </p:nvSpPr>
        <p:spPr>
          <a:xfrm>
            <a:off x="12462807" y="5048817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77E154-5909-4AE1-8944-F7097CE8854C}"/>
              </a:ext>
            </a:extLst>
          </p:cNvPr>
          <p:cNvSpPr txBox="1"/>
          <p:nvPr/>
        </p:nvSpPr>
        <p:spPr>
          <a:xfrm>
            <a:off x="12786386" y="5732232"/>
            <a:ext cx="160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영화 예매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FB4174-FA33-43CD-A158-EAEA9992660D}"/>
              </a:ext>
            </a:extLst>
          </p:cNvPr>
          <p:cNvSpPr txBox="1"/>
          <p:nvPr/>
        </p:nvSpPr>
        <p:spPr>
          <a:xfrm>
            <a:off x="9672303" y="5493082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AA5A-21E8-4387-97D6-963C409E524D}"/>
              </a:ext>
            </a:extLst>
          </p:cNvPr>
          <p:cNvSpPr txBox="1"/>
          <p:nvPr/>
        </p:nvSpPr>
        <p:spPr>
          <a:xfrm>
            <a:off x="12027412" y="5493082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endCxn id="23" idx="1"/>
          </p:cNvCxnSpPr>
          <p:nvPr/>
        </p:nvCxnSpPr>
        <p:spPr>
          <a:xfrm>
            <a:off x="9682377" y="5977343"/>
            <a:ext cx="2780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7EAEF3F2-A2F6-4CC8-A3D2-372AD6205488}"/>
              </a:ext>
            </a:extLst>
          </p:cNvPr>
          <p:cNvSpPr/>
          <p:nvPr/>
        </p:nvSpPr>
        <p:spPr>
          <a:xfrm>
            <a:off x="10185851" y="5403470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예매</a:t>
            </a:r>
          </a:p>
        </p:txBody>
      </p:sp>
      <p:sp>
        <p:nvSpPr>
          <p:cNvPr id="36" name="사각형: 둥근 모서리 20">
            <a:extLst>
              <a:ext uri="{FF2B5EF4-FFF2-40B4-BE49-F238E27FC236}">
                <a16:creationId xmlns:a16="http://schemas.microsoft.com/office/drawing/2014/main" id="{F33F91EA-F9D1-432E-8304-BF86C210DBF9}"/>
              </a:ext>
            </a:extLst>
          </p:cNvPr>
          <p:cNvSpPr/>
          <p:nvPr/>
        </p:nvSpPr>
        <p:spPr>
          <a:xfrm>
            <a:off x="12462807" y="1069514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5451B5-1239-4E13-9A62-2F4490534715}"/>
              </a:ext>
            </a:extLst>
          </p:cNvPr>
          <p:cNvSpPr txBox="1"/>
          <p:nvPr/>
        </p:nvSpPr>
        <p:spPr>
          <a:xfrm>
            <a:off x="13098227" y="176292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후기</a:t>
            </a:r>
            <a:endParaRPr lang="ko-KR" altLang="en-US" sz="2400" b="1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stCxn id="36" idx="2"/>
          </p:cNvCxnSpPr>
          <p:nvPr/>
        </p:nvCxnSpPr>
        <p:spPr>
          <a:xfrm>
            <a:off x="13468753" y="2926566"/>
            <a:ext cx="22511" cy="2122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7EAEF3F2-A2F6-4CC8-A3D2-372AD6205488}"/>
              </a:ext>
            </a:extLst>
          </p:cNvPr>
          <p:cNvSpPr/>
          <p:nvPr/>
        </p:nvSpPr>
        <p:spPr>
          <a:xfrm>
            <a:off x="12704065" y="3392460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참조</a:t>
            </a:r>
            <a:endParaRPr lang="ko-KR" altLang="en-US" sz="2400" b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/>
          <p:nvPr/>
        </p:nvCxnSpPr>
        <p:spPr>
          <a:xfrm flipH="1">
            <a:off x="4775223" y="2779374"/>
            <a:ext cx="7710096" cy="24319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FEF12737-851D-4A87-AC08-27AC6C13BF38}"/>
              </a:ext>
            </a:extLst>
          </p:cNvPr>
          <p:cNvSpPr/>
          <p:nvPr/>
        </p:nvSpPr>
        <p:spPr>
          <a:xfrm>
            <a:off x="7906063" y="3379082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작성</a:t>
            </a:r>
            <a:endParaRPr lang="ko-KR" altLang="en-US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6003561" y="4221834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10800874" y="2740416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48" name="사각형: 둥근 모서리 20">
            <a:extLst>
              <a:ext uri="{FF2B5EF4-FFF2-40B4-BE49-F238E27FC236}">
                <a16:creationId xmlns:a16="http://schemas.microsoft.com/office/drawing/2014/main" id="{F33F91EA-F9D1-432E-8304-BF86C210DBF9}"/>
              </a:ext>
            </a:extLst>
          </p:cNvPr>
          <p:cNvSpPr/>
          <p:nvPr/>
        </p:nvSpPr>
        <p:spPr>
          <a:xfrm>
            <a:off x="2831923" y="1084866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5451B5-1239-4E13-9A62-2F4490534715}"/>
              </a:ext>
            </a:extLst>
          </p:cNvPr>
          <p:cNvSpPr txBox="1"/>
          <p:nvPr/>
        </p:nvSpPr>
        <p:spPr>
          <a:xfrm>
            <a:off x="3467343" y="177827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댓글</a:t>
            </a:r>
            <a:endParaRPr lang="ko-KR" altLang="en-US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9067800" y="7905650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9041531" y="6872397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stCxn id="48" idx="2"/>
            <a:endCxn id="6" idx="0"/>
          </p:cNvCxnSpPr>
          <p:nvPr/>
        </p:nvCxnSpPr>
        <p:spPr>
          <a:xfrm>
            <a:off x="3837869" y="2941918"/>
            <a:ext cx="0" cy="2137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3938167" y="4533880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3961405" y="2985221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FEF12737-851D-4A87-AC08-27AC6C13BF38}"/>
              </a:ext>
            </a:extLst>
          </p:cNvPr>
          <p:cNvSpPr/>
          <p:nvPr/>
        </p:nvSpPr>
        <p:spPr>
          <a:xfrm>
            <a:off x="3016511" y="3451465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작성</a:t>
            </a:r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11622876" y="1409700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endCxn id="48" idx="3"/>
          </p:cNvCxnSpPr>
          <p:nvPr/>
        </p:nvCxnSpPr>
        <p:spPr>
          <a:xfrm flipH="1">
            <a:off x="4843814" y="1890835"/>
            <a:ext cx="7598651" cy="122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5156182" y="1405986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64" name="순서도: 판단 63">
            <a:extLst>
              <a:ext uri="{FF2B5EF4-FFF2-40B4-BE49-F238E27FC236}">
                <a16:creationId xmlns:a16="http://schemas.microsoft.com/office/drawing/2014/main" id="{FEF12737-851D-4A87-AC08-27AC6C13BF38}"/>
              </a:ext>
            </a:extLst>
          </p:cNvPr>
          <p:cNvSpPr/>
          <p:nvPr/>
        </p:nvSpPr>
        <p:spPr>
          <a:xfrm>
            <a:off x="7640909" y="1378536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종속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소유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4052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-66675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id="3" name="Freeform 3"/>
          <p:cNvSpPr/>
          <p:nvPr/>
        </p:nvSpPr>
        <p:spPr>
          <a:xfrm>
            <a:off x="2401838" y="0"/>
            <a:ext cx="12685762" cy="10287000"/>
          </a:xfrm>
          <a:custGeom>
            <a:avLst/>
            <a:gdLst/>
            <a:ahLst/>
            <a:cxnLst/>
            <a:rect l="l" t="t" r="r" b="b"/>
            <a:pathLst>
              <a:path w="12685762" h="10287000">
                <a:moveTo>
                  <a:pt x="0" y="0"/>
                </a:moveTo>
                <a:lnTo>
                  <a:pt x="12685762" y="0"/>
                </a:lnTo>
                <a:lnTo>
                  <a:pt x="126857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7583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2177324"/>
            <a:ext cx="16173887" cy="5455827"/>
          </a:xfrm>
          <a:custGeom>
            <a:avLst/>
            <a:gdLst/>
            <a:ahLst/>
            <a:cxnLst/>
            <a:rect l="l" t="t" r="r" b="b"/>
            <a:pathLst>
              <a:path w="16173887" h="5455827">
                <a:moveTo>
                  <a:pt x="0" y="0"/>
                </a:moveTo>
                <a:lnTo>
                  <a:pt x="16173887" y="0"/>
                </a:lnTo>
                <a:lnTo>
                  <a:pt x="16173887" y="5455827"/>
                </a:lnTo>
                <a:lnTo>
                  <a:pt x="0" y="5455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3625154"/>
            <a:ext cx="8229841" cy="313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member(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 primary key,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password varchar(20)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m_name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varchar(20)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m_tel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varchar(13)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m_level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(2) default 3 check (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m_level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in (1,2,3)),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m_perlevel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decimal(10,1) check (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m_perlevel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in (0.8,0.9,1.0))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8659" y="3615629"/>
            <a:ext cx="7212806" cy="203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room(</a:t>
            </a:r>
          </a:p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r_name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varchar(6) primary key,</a:t>
            </a:r>
          </a:p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r_price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decimal(3,1) check(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r_price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in(1.0, 1.2, 1.5)),</a:t>
            </a:r>
          </a:p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r_remain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(2) default 50</a:t>
            </a:r>
          </a:p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7103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테이블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1468" y="2876358"/>
            <a:ext cx="1847552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9692502" y="1097483"/>
            <a:ext cx="0" cy="91895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686</Words>
  <Application>Microsoft Office PowerPoint</Application>
  <PresentationFormat>사용자 지정</PresentationFormat>
  <Paragraphs>208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Arial</vt:lpstr>
      <vt:lpstr>Source Han Sans KR Bold</vt:lpstr>
      <vt:lpstr>Calibri</vt:lpstr>
      <vt:lpstr>Telegraf</vt:lpstr>
      <vt:lpstr>맑은 고딕</vt:lpstr>
      <vt:lpstr>Arimo Bold</vt:lpstr>
      <vt:lpstr>Source Han Sans KR Light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제안 발표회</dc:title>
  <dc:creator>13</dc:creator>
  <cp:lastModifiedBy>14</cp:lastModifiedBy>
  <cp:revision>27</cp:revision>
  <dcterms:created xsi:type="dcterms:W3CDTF">2006-08-16T00:00:00Z</dcterms:created>
  <dcterms:modified xsi:type="dcterms:W3CDTF">2024-09-09T01:39:58Z</dcterms:modified>
  <dc:identifier>DAGQCr0N3qo</dc:identifier>
</cp:coreProperties>
</file>